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4"/>
  </p:notesMasterIdLst>
  <p:handoutMasterIdLst>
    <p:handoutMasterId r:id="rId15"/>
  </p:handoutMasterIdLst>
  <p:sldIdLst>
    <p:sldId id="256" r:id="rId5"/>
    <p:sldId id="330" r:id="rId6"/>
    <p:sldId id="331" r:id="rId7"/>
    <p:sldId id="332" r:id="rId8"/>
    <p:sldId id="333" r:id="rId9"/>
    <p:sldId id="334" r:id="rId10"/>
    <p:sldId id="335" r:id="rId11"/>
    <p:sldId id="336" r:id="rId12"/>
    <p:sldId id="259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37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200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heme" Target="theme/theme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viewProps" Target="viewProps.xml"/><Relationship Id="rId2" Type="http://schemas.openxmlformats.org/officeDocument/2006/relationships/customXml" Target="../customXml/item2.xml"/><Relationship Id="rId16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6.xml"/><Relationship Id="rId19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/>
              <a:t>HTML/CSS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XSLT (Part 1)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Presenter Name</a:t>
            </a:r>
          </a:p>
        </p:txBody>
      </p:sp>
      <p:pic>
        <p:nvPicPr>
          <p:cNvPr id="11" name="Picture Placeholder 10" descr="Autumn leaves color progression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9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A6D4D8EF-D62D-D1DD-A76E-50BFE1A6C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HTML and CSS</a:t>
            </a:r>
          </a:p>
        </p:txBody>
      </p: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59FB7278-1FC5-A293-5D47-C4CB24A835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63" r="15464" b="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3AD7E-4AD8-2294-05F6-A79907B5D28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4912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136192-D8B0-053C-1988-94B67D84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ECD456-2597-6FB6-9942-64C967FD7ED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88BA089-A338-A968-9FF0-72A3128C3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Markup to describe the structure of websites. </a:t>
            </a:r>
          </a:p>
          <a:p>
            <a:r>
              <a:rPr lang="en-US" dirty="0"/>
              <a:t>Similar in structure to XML</a:t>
            </a:r>
          </a:p>
          <a:p>
            <a:r>
              <a:rPr lang="en-US" dirty="0"/>
              <a:t>Uses a very specific vocabulary/schema, much like TEI.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DEA91B-55B4-BC7B-52D7-84FCF8E7BEC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C9113F-0D60-E8E0-35DF-46B87F30576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Determines the visual appearance of HTML documents. </a:t>
            </a:r>
          </a:p>
          <a:p>
            <a:r>
              <a:rPr lang="en-US" dirty="0"/>
              <a:t>Describes HTML on an element-by-element basis. </a:t>
            </a:r>
          </a:p>
          <a:p>
            <a:r>
              <a:rPr lang="en-US" dirty="0"/>
              <a:t>References HTML attributes (or classes and ids) to target specific instances of elements.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F584F-A25A-4B78-F51B-AF9756B66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7184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D90A0-7FE6-89C6-AF84-F62934CB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6059B-882F-3B57-833F-2937A61EAA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919A3-777A-700F-98B5-798B6DE2A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Metadata about the webpage. </a:t>
            </a:r>
          </a:p>
          <a:p>
            <a:r>
              <a:rPr lang="en-US" dirty="0"/>
              <a:t>Not displayed in the browser (generally)</a:t>
            </a:r>
          </a:p>
          <a:p>
            <a:r>
              <a:rPr lang="en-US" dirty="0"/>
              <a:t>Requires a &lt;title&gt; element, which provides the title used in the browser’s toolbar and in search engine results.</a:t>
            </a:r>
          </a:p>
          <a:p>
            <a:r>
              <a:rPr lang="en-US" dirty="0"/>
              <a:t>Uses a &lt;link&gt; element to connect to a stylesheet. </a:t>
            </a:r>
          </a:p>
          <a:p>
            <a:r>
              <a:rPr lang="en-US" dirty="0"/>
              <a:t>Uses &lt;meta&gt; elements to define character sets, provide keywords and a page description, and set the viewport size (important for mobile devices).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5B442-7F93-B64E-F861-95F358F158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D0E2F4"/>
                </a:solidFill>
              </a:rPr>
              <a:t>&lt;!DOCTYPE html&gt;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5FC8FD"/>
                </a:solidFill>
              </a:rPr>
              <a:t>&lt;html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xmlns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"http://www.w3.org/1999/xhtml"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&lt;head&gt;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&lt;title&gt;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&lt;/title&gt;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&lt;link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rel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"stylesheet"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"weird.css"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charset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"UTF-8"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name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"viewport"</a:t>
            </a:r>
            <a:r>
              <a:rPr lang="en-US" dirty="0">
                <a:solidFill>
                  <a:srgbClr val="FF8D54"/>
                </a:solidFill>
              </a:rPr>
              <a:t> content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"width=device-width"</a:t>
            </a:r>
            <a:r>
              <a:rPr lang="en-US" dirty="0">
                <a:solidFill>
                  <a:srgbClr val="FF8D54"/>
                </a:solidFill>
              </a:rPr>
              <a:t> initial-scale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"1.0"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&lt;/head&gt;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1AFAE2-161A-7761-4292-D1FC5C5B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36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7AD7-675B-BF7C-1392-4C1D427F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876FCF-F516-8E82-F661-8CEF68A701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&lt;body&gt;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DFD1E-C54E-F8D4-B934-A4FC9932E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877824"/>
          </a:xfrm>
        </p:spPr>
        <p:txBody>
          <a:bodyPr/>
          <a:lstStyle/>
          <a:p>
            <a:r>
              <a:rPr lang="en-US" dirty="0"/>
              <a:t>Contains the content of the document/website. </a:t>
            </a:r>
          </a:p>
          <a:p>
            <a:r>
              <a:rPr lang="en-US" dirty="0"/>
              <a:t>Can only appear once.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FCE597-903D-0CFA-A86B-5FF09FC1C91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&lt;body&gt;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Purpose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People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Technical Description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Available Texts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Chambers, Robert W.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Lovecraft, H. P.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&lt;/body&gt;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C726B-1C4F-5DA8-337B-A91120F05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5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70A70A6-28BF-5BB0-1081-4637FA022293}"/>
              </a:ext>
            </a:extLst>
          </p:cNvPr>
          <p:cNvSpPr txBox="1">
            <a:spLocks/>
          </p:cNvSpPr>
          <p:nvPr/>
        </p:nvSpPr>
        <p:spPr>
          <a:xfrm>
            <a:off x="715383" y="345003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&lt;h1&gt; &lt;h2&gt; &lt;h3&gt; &lt;h4&gt; &lt;h5&gt; &lt;h6&gt;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5B9CC6-D38B-07F9-5D13-9A5EF8B59D60}"/>
              </a:ext>
            </a:extLst>
          </p:cNvPr>
          <p:cNvSpPr txBox="1">
            <a:spLocks/>
          </p:cNvSpPr>
          <p:nvPr/>
        </p:nvSpPr>
        <p:spPr>
          <a:xfrm>
            <a:off x="800099" y="3997835"/>
            <a:ext cx="5094673" cy="170917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Header elements. </a:t>
            </a:r>
          </a:p>
          <a:p>
            <a:r>
              <a:rPr lang="en-US" dirty="0"/>
              <a:t>Should be used in order from &lt;h1&gt; to &lt;h6&gt;. This is for accessibility purposes. Style header tags in CSS.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5FE1B9F9-C665-702B-649E-4DC25B73E912}"/>
              </a:ext>
            </a:extLst>
          </p:cNvPr>
          <p:cNvSpPr txBox="1">
            <a:spLocks/>
          </p:cNvSpPr>
          <p:nvPr/>
        </p:nvSpPr>
        <p:spPr>
          <a:xfrm>
            <a:off x="700087" y="5605700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Note:</a:t>
            </a:r>
            <a:r>
              <a:rPr lang="en-US" dirty="0"/>
              <a:t> Processors generally read HTML top to bottom.  </a:t>
            </a:r>
          </a:p>
        </p:txBody>
      </p:sp>
    </p:spTree>
    <p:extLst>
      <p:ext uri="{BB962C8B-B14F-4D97-AF65-F5344CB8AC3E}">
        <p14:creationId xmlns:p14="http://schemas.microsoft.com/office/powerpoint/2010/main" val="1604782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F585-B192-DDE5-2A65-701AAA543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DCE0E-34BC-AD00-D2B9-77A8A7787A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&lt;p&gt;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B6951F-95C6-7C39-6457-CE78036C0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670140"/>
          </a:xfrm>
        </p:spPr>
        <p:txBody>
          <a:bodyPr/>
          <a:lstStyle/>
          <a:p>
            <a:r>
              <a:rPr lang="en-US" dirty="0"/>
              <a:t>Defines paragraphs.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CDCC1-E2E2-F5D1-7BDB-DB795DB0233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72050" y="761796"/>
            <a:ext cx="6419850" cy="5429454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About the Project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provides richly-encoded editions of Weird Fiction stories in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public domain for academic study. It was also constructed as a learning corpus for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study of XML encoding practices and tools as part of the Programming4Humanists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course at Texas </a:t>
            </a:r>
            <a:r>
              <a:rPr lang="en-US" sz="1300" dirty="0" err="1">
                <a:solidFill>
                  <a:srgbClr val="E5E5E5"/>
                </a:solidFill>
              </a:rPr>
              <a:t>A</a:t>
            </a:r>
            <a:r>
              <a:rPr lang="en-US" sz="1300" dirty="0" err="1">
                <a:solidFill>
                  <a:srgbClr val="C1C100"/>
                </a:solidFill>
              </a:rPr>
              <a:t>&amp;amp;</a:t>
            </a:r>
            <a:r>
              <a:rPr lang="en-US" sz="1300" dirty="0" err="1">
                <a:solidFill>
                  <a:srgbClr val="E5E5E5"/>
                </a:solidFill>
              </a:rPr>
              <a:t>M</a:t>
            </a:r>
            <a:r>
              <a:rPr lang="en-US" sz="1300" dirty="0">
                <a:solidFill>
                  <a:srgbClr val="E5E5E5"/>
                </a:solidFill>
              </a:rPr>
              <a:t> University.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Purpose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started as an exercise in XML encoding, including demonstrating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X-Path, XSLT, and XQuery.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People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is developed by Lauren Liebe.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suggestions of students in the Spring 2023 P4H course guided development of this project.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Technical Description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Lorem ipsum dolor sit </a:t>
            </a:r>
            <a:r>
              <a:rPr lang="en-US" sz="1300" dirty="0" err="1">
                <a:solidFill>
                  <a:srgbClr val="E5E5E5"/>
                </a:solidFill>
              </a:rPr>
              <a:t>amet</a:t>
            </a:r>
            <a:r>
              <a:rPr lang="en-US" sz="1300" dirty="0">
                <a:solidFill>
                  <a:srgbClr val="E5E5E5"/>
                </a:solidFill>
              </a:rPr>
              <a:t>, </a:t>
            </a:r>
            <a:r>
              <a:rPr lang="en-US" sz="1300" dirty="0" err="1">
                <a:solidFill>
                  <a:srgbClr val="E5E5E5"/>
                </a:solidFill>
              </a:rPr>
              <a:t>consectetur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elit</a:t>
            </a:r>
            <a:r>
              <a:rPr lang="en-US" sz="1300" dirty="0">
                <a:solidFill>
                  <a:srgbClr val="E5E5E5"/>
                </a:solidFill>
              </a:rPr>
              <a:t>, sed do </a:t>
            </a:r>
            <a:r>
              <a:rPr lang="en-US" sz="1300" dirty="0" err="1">
                <a:solidFill>
                  <a:srgbClr val="E5E5E5"/>
                </a:solidFill>
              </a:rPr>
              <a:t>eiusmod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incididunt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ut</a:t>
            </a:r>
            <a:r>
              <a:rPr lang="en-US" sz="1300" dirty="0">
                <a:solidFill>
                  <a:srgbClr val="E5E5E5"/>
                </a:solidFill>
              </a:rPr>
              <a:t> labore et dolore magna </a:t>
            </a:r>
            <a:r>
              <a:rPr lang="en-US" sz="1300" dirty="0" err="1">
                <a:solidFill>
                  <a:srgbClr val="E5E5E5"/>
                </a:solidFill>
              </a:rPr>
              <a:t>aliqua</a:t>
            </a:r>
            <a:r>
              <a:rPr lang="en-US" sz="1300" dirty="0">
                <a:solidFill>
                  <a:srgbClr val="E5E5E5"/>
                </a:solidFill>
              </a:rPr>
              <a:t>. Massa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nec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feugiat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pretium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fusce</a:t>
            </a:r>
            <a:r>
              <a:rPr lang="en-US" sz="1300" dirty="0">
                <a:solidFill>
                  <a:srgbClr val="E5E5E5"/>
                </a:solidFill>
              </a:rPr>
              <a:t> id </a:t>
            </a:r>
            <a:r>
              <a:rPr lang="en-US" sz="1300" dirty="0" err="1">
                <a:solidFill>
                  <a:srgbClr val="E5E5E5"/>
                </a:solidFill>
              </a:rPr>
              <a:t>velit</a:t>
            </a:r>
            <a:r>
              <a:rPr lang="en-US" sz="1300" dirty="0">
                <a:solidFill>
                  <a:srgbClr val="E5E5E5"/>
                </a:solidFill>
              </a:rPr>
              <a:t>.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Tortor</a:t>
            </a:r>
            <a:r>
              <a:rPr lang="en-US" sz="1300" dirty="0">
                <a:solidFill>
                  <a:srgbClr val="E5E5E5"/>
                </a:solidFill>
              </a:rPr>
              <a:t> at </a:t>
            </a:r>
            <a:r>
              <a:rPr lang="en-US" sz="1300" dirty="0" err="1">
                <a:solidFill>
                  <a:srgbClr val="E5E5E5"/>
                </a:solidFill>
              </a:rPr>
              <a:t>risus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viverra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at in. </a:t>
            </a:r>
            <a:r>
              <a:rPr lang="en-US" sz="1300" dirty="0" err="1">
                <a:solidFill>
                  <a:srgbClr val="E5E5E5"/>
                </a:solidFill>
              </a:rPr>
              <a:t>Sagittis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mattis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urna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neque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 err="1">
                <a:solidFill>
                  <a:srgbClr val="E5E5E5"/>
                </a:solidFill>
              </a:rPr>
              <a:t>Malesuada</a:t>
            </a:r>
            <a:r>
              <a:rPr lang="en-US" sz="1300" dirty="0">
                <a:solidFill>
                  <a:srgbClr val="E5E5E5"/>
                </a:solidFill>
              </a:rPr>
              <a:t> fames ac </a:t>
            </a:r>
            <a:r>
              <a:rPr lang="en-US" sz="1300" dirty="0" err="1">
                <a:solidFill>
                  <a:srgbClr val="E5E5E5"/>
                </a:solidFill>
              </a:rPr>
              <a:t>turpis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egestas</a:t>
            </a:r>
            <a:r>
              <a:rPr lang="en-US" sz="1300" dirty="0">
                <a:solidFill>
                  <a:srgbClr val="E5E5E5"/>
                </a:solidFill>
              </a:rPr>
              <a:t> integer </a:t>
            </a:r>
            <a:r>
              <a:rPr lang="en-US" sz="1300" dirty="0" err="1">
                <a:solidFill>
                  <a:srgbClr val="E5E5E5"/>
                </a:solidFill>
              </a:rPr>
              <a:t>eget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aliquet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Available Texts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Chambers, Robert W.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"The King in Yellow"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Lovecraft, H. P.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&lt;p&gt;&lt;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</a:t>
            </a:r>
            <a:r>
              <a:rPr lang="en-US" sz="1300" dirty="0">
                <a:solidFill>
                  <a:srgbClr val="E5E5E5"/>
                </a:solidFill>
              </a:rPr>
              <a:t>The Call of Cthulhu</a:t>
            </a:r>
            <a:r>
              <a:rPr lang="en-US" sz="1300" dirty="0">
                <a:solidFill>
                  <a:srgbClr val="5FC8FD"/>
                </a:solidFill>
              </a:rPr>
              <a:t>&lt;/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&gt;&lt;/p&gt;</a:t>
            </a:r>
            <a:endParaRPr lang="en-US" sz="13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BF03E-2BDC-603A-BEFC-E5D916689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6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EE8AF53-05FF-50FB-100F-45E9452C1FAD}"/>
              </a:ext>
            </a:extLst>
          </p:cNvPr>
          <p:cNvSpPr txBox="1">
            <a:spLocks/>
          </p:cNvSpPr>
          <p:nvPr/>
        </p:nvSpPr>
        <p:spPr>
          <a:xfrm>
            <a:off x="800099" y="295130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8FC0EF63-CF1B-A83F-4F5C-5996873A159F}"/>
              </a:ext>
            </a:extLst>
          </p:cNvPr>
          <p:cNvSpPr txBox="1">
            <a:spLocks/>
          </p:cNvSpPr>
          <p:nvPr/>
        </p:nvSpPr>
        <p:spPr>
          <a:xfrm>
            <a:off x="800099" y="3615268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Provides a line break. 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111F513-36BE-460D-DEC9-55524A69BA8D}"/>
              </a:ext>
            </a:extLst>
          </p:cNvPr>
          <p:cNvSpPr txBox="1">
            <a:spLocks/>
          </p:cNvSpPr>
          <p:nvPr/>
        </p:nvSpPr>
        <p:spPr>
          <a:xfrm>
            <a:off x="800099" y="408441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2991629-6B4D-3B51-0D12-C78DE9DFDBB9}"/>
              </a:ext>
            </a:extLst>
          </p:cNvPr>
          <p:cNvSpPr txBox="1">
            <a:spLocks/>
          </p:cNvSpPr>
          <p:nvPr/>
        </p:nvSpPr>
        <p:spPr>
          <a:xfrm>
            <a:off x="800099" y="4650739"/>
            <a:ext cx="4539728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Notes a point of emphasis. Usually formatted as italics. </a:t>
            </a:r>
          </a:p>
        </p:txBody>
      </p:sp>
    </p:spTree>
    <p:extLst>
      <p:ext uri="{BB962C8B-B14F-4D97-AF65-F5344CB8AC3E}">
        <p14:creationId xmlns:p14="http://schemas.microsoft.com/office/powerpoint/2010/main" val="311265636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227F-713A-E767-FCD6-BF3A38CBD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F1815-8221-A5B9-CA87-BBF238B3E8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&lt;div&gt;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D840E-B7A9-6B77-C2F0-534220C74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9859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Defines discrete segments of html code, usually for styling purposes. </a:t>
            </a:r>
          </a:p>
          <a:p>
            <a:pPr lvl="1"/>
            <a:r>
              <a:rPr lang="en-US" dirty="0"/>
              <a:t>For the Weird Corpus homepage, I’ve divided it into two sections: one for the “about” information, and one for the “texts”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5541E-4606-FD82-3468-CBD5A19C70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19800" y="909638"/>
            <a:ext cx="5762625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&lt;div&gt;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&lt;p&gt;</a:t>
            </a:r>
            <a:r>
              <a:rPr lang="en-US" dirty="0">
                <a:solidFill>
                  <a:srgbClr val="E5E5E5"/>
                </a:solidFill>
              </a:rPr>
              <a:t>The Weird Fiction Archive provides richly-encoded editions of Weird Fiction stories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in the public domain for academic study. It was also constructed as a learning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corpus for the study of XML encoding practices and tools as part of the </a:t>
            </a:r>
            <a:r>
              <a:rPr lang="en-US" dirty="0">
                <a:solidFill>
                  <a:srgbClr val="5FC8FD"/>
                </a:solidFill>
              </a:rPr>
              <a:t>&lt;a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"http://programming4humanists.tamu.edu/"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rgbClr val="E5E5E5"/>
                </a:solidFill>
              </a:rPr>
              <a:t>Programming4Humanists</a:t>
            </a:r>
            <a:r>
              <a:rPr lang="en-US" dirty="0">
                <a:solidFill>
                  <a:srgbClr val="5FC8FD"/>
                </a:solidFill>
              </a:rPr>
              <a:t>&lt;/a&gt;</a:t>
            </a:r>
            <a:r>
              <a:rPr lang="en-US" dirty="0">
                <a:solidFill>
                  <a:srgbClr val="E5E5E5"/>
                </a:solidFill>
              </a:rPr>
              <a:t> course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at Texas </a:t>
            </a:r>
            <a:r>
              <a:rPr lang="en-US" dirty="0" err="1">
                <a:solidFill>
                  <a:srgbClr val="E5E5E5"/>
                </a:solidFill>
              </a:rPr>
              <a:t>A</a:t>
            </a:r>
            <a:r>
              <a:rPr lang="en-US" dirty="0" err="1">
                <a:solidFill>
                  <a:srgbClr val="C1C100"/>
                </a:solidFill>
              </a:rPr>
              <a:t>&amp;amp;</a:t>
            </a:r>
            <a:r>
              <a:rPr lang="en-US" dirty="0" err="1">
                <a:solidFill>
                  <a:srgbClr val="E5E5E5"/>
                </a:solidFill>
              </a:rPr>
              <a:t>M</a:t>
            </a:r>
            <a:r>
              <a:rPr lang="en-US" dirty="0">
                <a:solidFill>
                  <a:srgbClr val="E5E5E5"/>
                </a:solidFill>
              </a:rPr>
              <a:t> University.</a:t>
            </a:r>
            <a:r>
              <a:rPr lang="en-US" dirty="0">
                <a:solidFill>
                  <a:srgbClr val="5FC8FD"/>
                </a:solidFill>
              </a:rPr>
              <a:t>&lt;/p&gt;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br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E0094B-5F78-2EE0-1A94-4EE10A277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7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EB5E1F9-DF73-5E72-18C2-02B8E8CCFB44}"/>
              </a:ext>
            </a:extLst>
          </p:cNvPr>
          <p:cNvSpPr txBox="1">
            <a:spLocks/>
          </p:cNvSpPr>
          <p:nvPr/>
        </p:nvSpPr>
        <p:spPr>
          <a:xfrm>
            <a:off x="800099" y="429481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&lt;a&gt;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12DE6F-42E8-ADCD-4BEF-E2E37AFDF0B3}"/>
              </a:ext>
            </a:extLst>
          </p:cNvPr>
          <p:cNvSpPr txBox="1">
            <a:spLocks/>
          </p:cNvSpPr>
          <p:nvPr/>
        </p:nvSpPr>
        <p:spPr>
          <a:xfrm>
            <a:off x="800099" y="4821582"/>
            <a:ext cx="5094673" cy="145922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Anchors links to external sites or internal links on the same page. </a:t>
            </a:r>
          </a:p>
          <a:p>
            <a:r>
              <a:rPr lang="en-US" dirty="0"/>
              <a:t>Usually contains an “</a:t>
            </a:r>
            <a:r>
              <a:rPr lang="en-US" dirty="0" err="1"/>
              <a:t>href</a:t>
            </a:r>
            <a:r>
              <a:rPr lang="en-US" dirty="0"/>
              <a:t>” attribute with the link. </a:t>
            </a:r>
          </a:p>
        </p:txBody>
      </p:sp>
    </p:spTree>
    <p:extLst>
      <p:ext uri="{BB962C8B-B14F-4D97-AF65-F5344CB8AC3E}">
        <p14:creationId xmlns:p14="http://schemas.microsoft.com/office/powerpoint/2010/main" val="86795480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BDD5-7C70-B610-16BA-AE8EAE79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29B1D-7075-868B-C06F-C2703340DFF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&lt;header&gt;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70FBB2-AC13-62DB-EEAD-0A9607689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373124"/>
          </a:xfrm>
        </p:spPr>
        <p:txBody>
          <a:bodyPr/>
          <a:lstStyle/>
          <a:p>
            <a:r>
              <a:rPr lang="en-US" dirty="0"/>
              <a:t>Not to be confused with &lt;head&gt;</a:t>
            </a:r>
          </a:p>
          <a:p>
            <a:r>
              <a:rPr lang="en-US" dirty="0"/>
              <a:t>&lt;header&gt; contains items that appear at the top of the page, like a project logo, a navigation bar, etc.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6623C0-D765-22A6-815F-0C289231FAF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047750"/>
            <a:ext cx="5094673" cy="477697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       &lt;header&gt;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FF8D54"/>
                </a:solidFill>
              </a:rPr>
              <a:t> class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"nav"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&lt;li&gt;</a:t>
            </a:r>
            <a:r>
              <a:rPr lang="en-US" dirty="0">
                <a:solidFill>
                  <a:srgbClr val="E5E5E5"/>
                </a:solidFill>
              </a:rPr>
              <a:t>About</a:t>
            </a:r>
            <a:r>
              <a:rPr lang="en-US" dirty="0">
                <a:solidFill>
                  <a:srgbClr val="5FC8FD"/>
                </a:solidFill>
              </a:rPr>
              <a:t>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&lt;li&gt;</a:t>
            </a:r>
            <a:r>
              <a:rPr lang="en-US" dirty="0">
                <a:solidFill>
                  <a:srgbClr val="E5E5E5"/>
                </a:solidFill>
              </a:rPr>
              <a:t>Texts</a:t>
            </a:r>
            <a:r>
              <a:rPr lang="en-US" dirty="0">
                <a:solidFill>
                  <a:srgbClr val="5FC8FD"/>
                </a:solidFill>
              </a:rPr>
              <a:t>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&lt;li&gt;</a:t>
            </a:r>
            <a:r>
              <a:rPr lang="en-US" dirty="0">
                <a:solidFill>
                  <a:srgbClr val="E5E5E5"/>
                </a:solidFill>
              </a:rPr>
              <a:t>Contact</a:t>
            </a:r>
            <a:r>
              <a:rPr lang="en-US" dirty="0">
                <a:solidFill>
                  <a:srgbClr val="5FC8FD"/>
                </a:solidFill>
              </a:rPr>
              <a:t>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&lt;/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&lt;/header&gt;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78AE71-E068-2EBE-B93B-3B00A02FA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8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B136063-81EB-7A4F-9158-BC883C4B0026}"/>
              </a:ext>
            </a:extLst>
          </p:cNvPr>
          <p:cNvSpPr txBox="1">
            <a:spLocks/>
          </p:cNvSpPr>
          <p:nvPr/>
        </p:nvSpPr>
        <p:spPr>
          <a:xfrm>
            <a:off x="800099" y="388849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&gt;, &lt;</a:t>
            </a:r>
            <a:r>
              <a:rPr lang="en-US" dirty="0" err="1"/>
              <a:t>ol</a:t>
            </a:r>
            <a:r>
              <a:rPr lang="en-US" dirty="0"/>
              <a:t>&gt;, &amp; &lt;li&gt;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FF3364E1-4F98-649C-A6DC-7EFC0B6171B0}"/>
              </a:ext>
            </a:extLst>
          </p:cNvPr>
          <p:cNvSpPr txBox="1">
            <a:spLocks/>
          </p:cNvSpPr>
          <p:nvPr/>
        </p:nvSpPr>
        <p:spPr>
          <a:xfrm>
            <a:off x="715383" y="4327859"/>
            <a:ext cx="5094673" cy="17395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creates an unordered list (represented by bullet points by default) </a:t>
            </a:r>
          </a:p>
          <a:p>
            <a:r>
              <a:rPr lang="en-US" dirty="0"/>
              <a:t>&lt;</a:t>
            </a:r>
            <a:r>
              <a:rPr lang="en-US" dirty="0" err="1"/>
              <a:t>ol</a:t>
            </a:r>
            <a:r>
              <a:rPr lang="en-US" dirty="0"/>
              <a:t>&gt; creates an ordered list (represented by numbers by default) </a:t>
            </a:r>
          </a:p>
          <a:p>
            <a:r>
              <a:rPr lang="en-US" dirty="0"/>
              <a:t>&lt;li&gt; establishes each line item in a list.</a:t>
            </a:r>
          </a:p>
        </p:txBody>
      </p:sp>
    </p:spTree>
    <p:extLst>
      <p:ext uri="{BB962C8B-B14F-4D97-AF65-F5344CB8AC3E}">
        <p14:creationId xmlns:p14="http://schemas.microsoft.com/office/powerpoint/2010/main" val="39915958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814167"/>
          </a:xfrm>
        </p:spPr>
        <p:txBody>
          <a:bodyPr/>
          <a:lstStyle/>
          <a:p>
            <a:r>
              <a:rPr lang="en-US" dirty="0"/>
              <a:t>XSLT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B98E-7C7D-4502-828B-DCB91E084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1920057"/>
            <a:ext cx="4857857" cy="3871143"/>
          </a:xfrm>
        </p:spPr>
        <p:txBody>
          <a:bodyPr/>
          <a:lstStyle/>
          <a:p>
            <a:r>
              <a:rPr lang="en-US" dirty="0"/>
              <a:t>Definition</a:t>
            </a:r>
          </a:p>
          <a:p>
            <a:r>
              <a:rPr lang="en-US" dirty="0"/>
              <a:t>Standards</a:t>
            </a:r>
          </a:p>
          <a:p>
            <a:endParaRPr lang="en-US" dirty="0"/>
          </a:p>
        </p:txBody>
      </p:sp>
      <p:pic>
        <p:nvPicPr>
          <p:cNvPr id="13" name="Picture Placeholder 12" descr="Abstract wallpaper design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naging Your Data" id="{B91C1D48-0001-4C43-AB7B-2D2CA6F1858A}" vid="{CDFFD045-E217-7E49-9468-803EC0A47B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1657</TotalTime>
  <Words>1063</Words>
  <Application>Microsoft Macintosh PowerPoint</Application>
  <PresentationFormat>Widescreen</PresentationFormat>
  <Paragraphs>65</Paragraphs>
  <Slides>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Calisto MT</vt:lpstr>
      <vt:lpstr>Univers Condensed</vt:lpstr>
      <vt:lpstr>ChronicleVTI</vt:lpstr>
      <vt:lpstr>HTML/CSS and  XSLT (Part 1)</vt:lpstr>
      <vt:lpstr>HTML and CSS</vt:lpstr>
      <vt:lpstr>Comparison</vt:lpstr>
      <vt:lpstr>HTML</vt:lpstr>
      <vt:lpstr>HTML</vt:lpstr>
      <vt:lpstr>HTML</vt:lpstr>
      <vt:lpstr>HTML</vt:lpstr>
      <vt:lpstr>HTML</vt:lpstr>
      <vt:lpstr>XSLT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Schematron and  XSLT (Part 1)</dc:title>
  <dc:creator>Liebe, Lauren E</dc:creator>
  <cp:lastModifiedBy>Liebe, Lauren E</cp:lastModifiedBy>
  <cp:revision>2</cp:revision>
  <dcterms:created xsi:type="dcterms:W3CDTF">2023-03-09T23:42:59Z</dcterms:created>
  <dcterms:modified xsi:type="dcterms:W3CDTF">2023-03-16T22:00:34Z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